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3F-4132-8213-EDDC50BE5706}"/>
              </c:ext>
            </c:extLst>
          </c:dPt>
          <c:cat>
            <c:strRef>
              <c:f>Additional_figure!$C$10:$G$10</c:f>
              <c:strCache>
                <c:ptCount val="5"/>
                <c:pt idx="0">
                  <c:v>Belgium</c:v>
                </c:pt>
                <c:pt idx="1">
                  <c:v>France</c:v>
                </c:pt>
                <c:pt idx="2">
                  <c:v>Italy</c:v>
                </c:pt>
                <c:pt idx="3">
                  <c:v>Spain</c:v>
                </c:pt>
                <c:pt idx="4">
                  <c:v>Total</c:v>
                </c:pt>
              </c:strCache>
            </c:strRef>
          </c:cat>
          <c:val>
            <c:numRef>
              <c:f>Additional_figure!$C$11:$G$11</c:f>
              <c:numCache>
                <c:formatCode>0%</c:formatCode>
                <c:ptCount val="5"/>
                <c:pt idx="0">
                  <c:v>0.73871733966745845</c:v>
                </c:pt>
                <c:pt idx="1">
                  <c:v>0.755</c:v>
                </c:pt>
                <c:pt idx="2">
                  <c:v>0.89267015706806285</c:v>
                </c:pt>
                <c:pt idx="3">
                  <c:v>0.86078886310904867</c:v>
                </c:pt>
                <c:pt idx="4">
                  <c:v>0.81089351285189715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3F-4132-8213-EDDC50BE5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9910623"/>
        <c:axId val="823598463"/>
      </c:barChart>
      <c:catAx>
        <c:axId val="949910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98463"/>
        <c:crosses val="autoZero"/>
        <c:auto val="1"/>
        <c:lblAlgn val="ctr"/>
        <c:lblOffset val="100"/>
        <c:noMultiLvlLbl val="0"/>
      </c:catAx>
      <c:valAx>
        <c:axId val="823598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9910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Figure_13!$K$3</c:f>
              <c:strCache>
                <c:ptCount val="1"/>
                <c:pt idx="0">
                  <c:v>R2D: 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Figure_13!$H$4:$H$7</c:f>
              <c:strCache>
                <c:ptCount val="4"/>
                <c:pt idx="0">
                  <c:v>To complete tasks unable to do during working hours</c:v>
                </c:pt>
                <c:pt idx="1">
                  <c:v>Performing regular agreed overtime</c:v>
                </c:pt>
                <c:pt idx="2">
                  <c:v>At explicit request of manager</c:v>
                </c:pt>
                <c:pt idx="3">
                  <c:v>Contacted by manager or clients</c:v>
                </c:pt>
              </c:strCache>
            </c:strRef>
          </c:cat>
          <c:val>
            <c:numRef>
              <c:f>Figure_13!$K$4:$K$7</c:f>
              <c:numCache>
                <c:formatCode>0%</c:formatCode>
                <c:ptCount val="4"/>
                <c:pt idx="0">
                  <c:v>0.36602128287262237</c:v>
                </c:pt>
                <c:pt idx="1">
                  <c:v>0.36005998548513285</c:v>
                </c:pt>
                <c:pt idx="2">
                  <c:v>0.35806391855343717</c:v>
                </c:pt>
                <c:pt idx="3">
                  <c:v>0.14194758353890916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3A-4A6E-80D0-A5E427757C10}"/>
            </c:ext>
          </c:extLst>
        </c:ser>
        <c:ser>
          <c:idx val="1"/>
          <c:order val="1"/>
          <c:tx>
            <c:strRef>
              <c:f>Figure_13!$L$3</c:f>
              <c:strCache>
                <c:ptCount val="1"/>
                <c:pt idx="0">
                  <c:v>R2D: 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Figure_13!$H$4:$H$7</c:f>
              <c:strCache>
                <c:ptCount val="4"/>
                <c:pt idx="0">
                  <c:v>To complete tasks unable to do during working hours</c:v>
                </c:pt>
                <c:pt idx="1">
                  <c:v>Performing regular agreed overtime</c:v>
                </c:pt>
                <c:pt idx="2">
                  <c:v>At explicit request of manager</c:v>
                </c:pt>
                <c:pt idx="3">
                  <c:v>Contacted by manager or clients</c:v>
                </c:pt>
              </c:strCache>
            </c:strRef>
          </c:cat>
          <c:val>
            <c:numRef>
              <c:f>Figure_13!$L$4:$L$7</c:f>
              <c:numCache>
                <c:formatCode>0%</c:formatCode>
                <c:ptCount val="4"/>
                <c:pt idx="0">
                  <c:v>0.37527971127490362</c:v>
                </c:pt>
                <c:pt idx="1">
                  <c:v>0.26109521176353157</c:v>
                </c:pt>
                <c:pt idx="2">
                  <c:v>0.34164170682514677</c:v>
                </c:pt>
                <c:pt idx="3">
                  <c:v>0.18685637364074745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3A-4A6E-80D0-A5E427757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564671"/>
        <c:axId val="1698563839"/>
      </c:barChart>
      <c:catAx>
        <c:axId val="169856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8563839"/>
        <c:crosses val="autoZero"/>
        <c:auto val="1"/>
        <c:lblAlgn val="ctr"/>
        <c:lblOffset val="100"/>
        <c:noMultiLvlLbl val="0"/>
      </c:catAx>
      <c:valAx>
        <c:axId val="169856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8564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Figure_23!$C$4</c:f>
              <c:strCache>
                <c:ptCount val="1"/>
                <c:pt idx="0">
                  <c:v>  Very positive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Figure_23!$A$5:$B$12</c:f>
              <c:multiLvlStrCache>
                <c:ptCount val="8"/>
                <c:lvl>
                  <c:pt idx="0">
                    <c:v>Belgium</c:v>
                  </c:pt>
                  <c:pt idx="1">
                    <c:v>France</c:v>
                  </c:pt>
                  <c:pt idx="2">
                    <c:v>Italy</c:v>
                  </c:pt>
                  <c:pt idx="3">
                    <c:v>Spain</c:v>
                  </c:pt>
                  <c:pt idx="4">
                    <c:v>Belgium</c:v>
                  </c:pt>
                  <c:pt idx="5">
                    <c:v>France</c:v>
                  </c:pt>
                  <c:pt idx="6">
                    <c:v>Italy</c:v>
                  </c:pt>
                  <c:pt idx="7">
                    <c:v>Spain</c:v>
                  </c:pt>
                </c:lvl>
                <c:lvl>
                  <c:pt idx="0">
                    <c:v>Overall assesment </c:v>
                  </c:pt>
                  <c:pt idx="4">
                    <c:v>Right to disconnect applies to me</c:v>
                  </c:pt>
                </c:lvl>
              </c:multiLvlStrCache>
            </c:multiLvlStrRef>
          </c:cat>
          <c:val>
            <c:numRef>
              <c:f>Figure_23!$C$5:$C$12</c:f>
              <c:numCache>
                <c:formatCode>0%</c:formatCode>
                <c:ptCount val="8"/>
                <c:pt idx="0">
                  <c:v>0.2719733521567686</c:v>
                </c:pt>
                <c:pt idx="1">
                  <c:v>0.27415573360812617</c:v>
                </c:pt>
                <c:pt idx="2">
                  <c:v>0.30391408101882594</c:v>
                </c:pt>
                <c:pt idx="3">
                  <c:v>0.25280948220745625</c:v>
                </c:pt>
                <c:pt idx="4">
                  <c:v>0.27561261408460952</c:v>
                </c:pt>
                <c:pt idx="5">
                  <c:v>0.28881879410230932</c:v>
                </c:pt>
                <c:pt idx="6">
                  <c:v>0.33665573045889352</c:v>
                </c:pt>
                <c:pt idx="7">
                  <c:v>0.2805875563688156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FA-4F79-AE32-C759FC8EF96C}"/>
            </c:ext>
          </c:extLst>
        </c:ser>
        <c:ser>
          <c:idx val="1"/>
          <c:order val="1"/>
          <c:tx>
            <c:strRef>
              <c:f>Figure_23!$D$4</c:f>
              <c:strCache>
                <c:ptCount val="1"/>
                <c:pt idx="0">
                  <c:v>  Somewhat positive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Figure_23!$A$5:$B$12</c:f>
              <c:multiLvlStrCache>
                <c:ptCount val="8"/>
                <c:lvl>
                  <c:pt idx="0">
                    <c:v>Belgium</c:v>
                  </c:pt>
                  <c:pt idx="1">
                    <c:v>France</c:v>
                  </c:pt>
                  <c:pt idx="2">
                    <c:v>Italy</c:v>
                  </c:pt>
                  <c:pt idx="3">
                    <c:v>Spain</c:v>
                  </c:pt>
                  <c:pt idx="4">
                    <c:v>Belgium</c:v>
                  </c:pt>
                  <c:pt idx="5">
                    <c:v>France</c:v>
                  </c:pt>
                  <c:pt idx="6">
                    <c:v>Italy</c:v>
                  </c:pt>
                  <c:pt idx="7">
                    <c:v>Spain</c:v>
                  </c:pt>
                </c:lvl>
                <c:lvl>
                  <c:pt idx="0">
                    <c:v>Overall assesment </c:v>
                  </c:pt>
                  <c:pt idx="4">
                    <c:v>Right to disconnect applies to me</c:v>
                  </c:pt>
                </c:lvl>
              </c:multiLvlStrCache>
            </c:multiLvlStrRef>
          </c:cat>
          <c:val>
            <c:numRef>
              <c:f>Figure_23!$D$5:$D$12</c:f>
              <c:numCache>
                <c:formatCode>0%</c:formatCode>
                <c:ptCount val="8"/>
                <c:pt idx="0">
                  <c:v>0.41551909216787442</c:v>
                </c:pt>
                <c:pt idx="1">
                  <c:v>0.46690472410714351</c:v>
                </c:pt>
                <c:pt idx="2">
                  <c:v>0.39132795801986398</c:v>
                </c:pt>
                <c:pt idx="3">
                  <c:v>0.50413236263385808</c:v>
                </c:pt>
                <c:pt idx="4">
                  <c:v>0.44831590309969482</c:v>
                </c:pt>
                <c:pt idx="5">
                  <c:v>0.49396907357409242</c:v>
                </c:pt>
                <c:pt idx="6">
                  <c:v>0.412755425444574</c:v>
                </c:pt>
                <c:pt idx="7">
                  <c:v>0.50664814561893101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FA-4F79-AE32-C759FC8EF96C}"/>
            </c:ext>
          </c:extLst>
        </c:ser>
        <c:ser>
          <c:idx val="2"/>
          <c:order val="2"/>
          <c:tx>
            <c:strRef>
              <c:f>Figure_23!$E$4</c:f>
              <c:strCache>
                <c:ptCount val="1"/>
                <c:pt idx="0">
                  <c:v>  It has had no impact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Figure_23!$A$5:$B$12</c:f>
              <c:multiLvlStrCache>
                <c:ptCount val="8"/>
                <c:lvl>
                  <c:pt idx="0">
                    <c:v>Belgium</c:v>
                  </c:pt>
                  <c:pt idx="1">
                    <c:v>France</c:v>
                  </c:pt>
                  <c:pt idx="2">
                    <c:v>Italy</c:v>
                  </c:pt>
                  <c:pt idx="3">
                    <c:v>Spain</c:v>
                  </c:pt>
                  <c:pt idx="4">
                    <c:v>Belgium</c:v>
                  </c:pt>
                  <c:pt idx="5">
                    <c:v>France</c:v>
                  </c:pt>
                  <c:pt idx="6">
                    <c:v>Italy</c:v>
                  </c:pt>
                  <c:pt idx="7">
                    <c:v>Spain</c:v>
                  </c:pt>
                </c:lvl>
                <c:lvl>
                  <c:pt idx="0">
                    <c:v>Overall assesment </c:v>
                  </c:pt>
                  <c:pt idx="4">
                    <c:v>Right to disconnect applies to me</c:v>
                  </c:pt>
                </c:lvl>
              </c:multiLvlStrCache>
            </c:multiLvlStrRef>
          </c:cat>
          <c:val>
            <c:numRef>
              <c:f>Figure_23!$E$5:$E$12</c:f>
              <c:numCache>
                <c:formatCode>0%</c:formatCode>
                <c:ptCount val="8"/>
                <c:pt idx="0">
                  <c:v>0.29753898455489164</c:v>
                </c:pt>
                <c:pt idx="1">
                  <c:v>0.24290025123564654</c:v>
                </c:pt>
                <c:pt idx="2">
                  <c:v>0.25028987641322287</c:v>
                </c:pt>
                <c:pt idx="3">
                  <c:v>0.22056831517843187</c:v>
                </c:pt>
                <c:pt idx="4">
                  <c:v>0.25713311541557421</c:v>
                </c:pt>
                <c:pt idx="5">
                  <c:v>0.21721213232359868</c:v>
                </c:pt>
                <c:pt idx="6">
                  <c:v>0.21320833156319524</c:v>
                </c:pt>
                <c:pt idx="7">
                  <c:v>0.19786931655519807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FA-4F79-AE32-C759FC8EF96C}"/>
            </c:ext>
          </c:extLst>
        </c:ser>
        <c:ser>
          <c:idx val="3"/>
          <c:order val="3"/>
          <c:tx>
            <c:strRef>
              <c:f>Figure_23!$F$4</c:f>
              <c:strCache>
                <c:ptCount val="1"/>
                <c:pt idx="0">
                  <c:v>  Somewhat negative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Figure_23!$A$5:$B$12</c:f>
              <c:multiLvlStrCache>
                <c:ptCount val="8"/>
                <c:lvl>
                  <c:pt idx="0">
                    <c:v>Belgium</c:v>
                  </c:pt>
                  <c:pt idx="1">
                    <c:v>France</c:v>
                  </c:pt>
                  <c:pt idx="2">
                    <c:v>Italy</c:v>
                  </c:pt>
                  <c:pt idx="3">
                    <c:v>Spain</c:v>
                  </c:pt>
                  <c:pt idx="4">
                    <c:v>Belgium</c:v>
                  </c:pt>
                  <c:pt idx="5">
                    <c:v>France</c:v>
                  </c:pt>
                  <c:pt idx="6">
                    <c:v>Italy</c:v>
                  </c:pt>
                  <c:pt idx="7">
                    <c:v>Spain</c:v>
                  </c:pt>
                </c:lvl>
                <c:lvl>
                  <c:pt idx="0">
                    <c:v>Overall assesment </c:v>
                  </c:pt>
                  <c:pt idx="4">
                    <c:v>Right to disconnect applies to me</c:v>
                  </c:pt>
                </c:lvl>
              </c:multiLvlStrCache>
            </c:multiLvlStrRef>
          </c:cat>
          <c:val>
            <c:numRef>
              <c:f>Figure_23!$F$5:$F$12</c:f>
              <c:numCache>
                <c:formatCode>0%</c:formatCode>
                <c:ptCount val="8"/>
                <c:pt idx="0">
                  <c:v>1.4968571120464586E-2</c:v>
                </c:pt>
                <c:pt idx="1">
                  <c:v>1.6039291049084806E-2</c:v>
                </c:pt>
                <c:pt idx="2">
                  <c:v>5.4468084548087797E-2</c:v>
                </c:pt>
                <c:pt idx="3">
                  <c:v>2.2489839980254042E-2</c:v>
                </c:pt>
                <c:pt idx="4">
                  <c:v>1.8938367400121243E-2</c:v>
                </c:pt>
                <c:pt idx="5">
                  <c:v>0</c:v>
                </c:pt>
                <c:pt idx="6">
                  <c:v>3.7380512533337046E-2</c:v>
                </c:pt>
                <c:pt idx="7">
                  <c:v>1.4894981457055397E-2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FA-4F79-AE32-C759FC8EF9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7053599"/>
        <c:axId val="2107048607"/>
      </c:barChart>
      <c:catAx>
        <c:axId val="21070535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048607"/>
        <c:crosses val="autoZero"/>
        <c:auto val="1"/>
        <c:lblAlgn val="ctr"/>
        <c:lblOffset val="100"/>
        <c:noMultiLvlLbl val="0"/>
      </c:catAx>
      <c:valAx>
        <c:axId val="2107048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053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Figure_20!$B$2</c:f>
              <c:strCache>
                <c:ptCount val="1"/>
                <c:pt idx="0">
                  <c:v>R2D: 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Figure_20!$A$3:$A$15</c:f>
              <c:strCache>
                <c:ptCount val="13"/>
                <c:pt idx="0">
                  <c:v> Headaches</c:v>
                </c:pt>
                <c:pt idx="1">
                  <c:v> Overall fatigue</c:v>
                </c:pt>
                <c:pt idx="2">
                  <c:v> Backache</c:v>
                </c:pt>
                <c:pt idx="3">
                  <c:v> Anxiety/stress</c:v>
                </c:pt>
                <c:pt idx="4">
                  <c:v> Muscular pains in upper body</c:v>
                </c:pt>
                <c:pt idx="5">
                  <c:v> Eyestrain</c:v>
                </c:pt>
                <c:pt idx="6">
                  <c:v> Insomnia</c:v>
                </c:pt>
                <c:pt idx="7">
                  <c:v> Irritability</c:v>
                </c:pt>
                <c:pt idx="8">
                  <c:v> Problems concentrating</c:v>
                </c:pt>
                <c:pt idx="9">
                  <c:v> Digestive problems</c:v>
                </c:pt>
                <c:pt idx="10">
                  <c:v> Restlessness</c:v>
                </c:pt>
                <c:pt idx="11">
                  <c:v> Muscular pains in lower limbs </c:v>
                </c:pt>
                <c:pt idx="12">
                  <c:v> Change in appetite</c:v>
                </c:pt>
              </c:strCache>
            </c:strRef>
          </c:cat>
          <c:val>
            <c:numRef>
              <c:f>Figure_20!$B$3:$B$15</c:f>
              <c:numCache>
                <c:formatCode>0%</c:formatCode>
                <c:ptCount val="13"/>
                <c:pt idx="0">
                  <c:v>0.36819806869643779</c:v>
                </c:pt>
                <c:pt idx="1">
                  <c:v>0.31258206693228779</c:v>
                </c:pt>
                <c:pt idx="2">
                  <c:v>0.30979341877332167</c:v>
                </c:pt>
                <c:pt idx="3">
                  <c:v>0.28529219873120976</c:v>
                </c:pt>
                <c:pt idx="4">
                  <c:v>0.26291582050508416</c:v>
                </c:pt>
                <c:pt idx="5">
                  <c:v>0.26013172530449757</c:v>
                </c:pt>
                <c:pt idx="6">
                  <c:v>0.23201957685186556</c:v>
                </c:pt>
                <c:pt idx="7">
                  <c:v>0.18747099915225424</c:v>
                </c:pt>
                <c:pt idx="8">
                  <c:v>0.14459180665033319</c:v>
                </c:pt>
                <c:pt idx="9">
                  <c:v>0.13125000528624192</c:v>
                </c:pt>
                <c:pt idx="10">
                  <c:v>0.13107700641106532</c:v>
                </c:pt>
                <c:pt idx="11">
                  <c:v>0.11765577311936702</c:v>
                </c:pt>
                <c:pt idx="12">
                  <c:v>8.4809837524102052E-2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93-4B5F-99CD-C413A797D759}"/>
            </c:ext>
          </c:extLst>
        </c:ser>
        <c:ser>
          <c:idx val="1"/>
          <c:order val="1"/>
          <c:tx>
            <c:strRef>
              <c:f>Figure_20!$C$2</c:f>
              <c:strCache>
                <c:ptCount val="1"/>
                <c:pt idx="0">
                  <c:v>R2D: 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Figure_20!$A$3:$A$15</c:f>
              <c:strCache>
                <c:ptCount val="13"/>
                <c:pt idx="0">
                  <c:v> Headaches</c:v>
                </c:pt>
                <c:pt idx="1">
                  <c:v> Overall fatigue</c:v>
                </c:pt>
                <c:pt idx="2">
                  <c:v> Backache</c:v>
                </c:pt>
                <c:pt idx="3">
                  <c:v> Anxiety/stress</c:v>
                </c:pt>
                <c:pt idx="4">
                  <c:v> Muscular pains in upper body</c:v>
                </c:pt>
                <c:pt idx="5">
                  <c:v> Eyestrain</c:v>
                </c:pt>
                <c:pt idx="6">
                  <c:v> Insomnia</c:v>
                </c:pt>
                <c:pt idx="7">
                  <c:v> Irritability</c:v>
                </c:pt>
                <c:pt idx="8">
                  <c:v> Problems concentrating</c:v>
                </c:pt>
                <c:pt idx="9">
                  <c:v> Digestive problems</c:v>
                </c:pt>
                <c:pt idx="10">
                  <c:v> Restlessness</c:v>
                </c:pt>
                <c:pt idx="11">
                  <c:v> Muscular pains in lower limbs </c:v>
                </c:pt>
                <c:pt idx="12">
                  <c:v> Change in appetite</c:v>
                </c:pt>
              </c:strCache>
            </c:strRef>
          </c:cat>
          <c:val>
            <c:numRef>
              <c:f>Figure_20!$C$3:$C$15</c:f>
              <c:numCache>
                <c:formatCode>0%</c:formatCode>
                <c:ptCount val="13"/>
                <c:pt idx="0">
                  <c:v>0.45185552750492219</c:v>
                </c:pt>
                <c:pt idx="1">
                  <c:v>0.36300906009284728</c:v>
                </c:pt>
                <c:pt idx="2">
                  <c:v>0.38187723160931902</c:v>
                </c:pt>
                <c:pt idx="3">
                  <c:v>0.35706269295489995</c:v>
                </c:pt>
                <c:pt idx="4">
                  <c:v>0.33511318087909836</c:v>
                </c:pt>
                <c:pt idx="5">
                  <c:v>0.28757959994344523</c:v>
                </c:pt>
                <c:pt idx="6">
                  <c:v>0.29677298901702565</c:v>
                </c:pt>
                <c:pt idx="7">
                  <c:v>0.23495678146555779</c:v>
                </c:pt>
                <c:pt idx="8">
                  <c:v>0.16196278742587134</c:v>
                </c:pt>
                <c:pt idx="9">
                  <c:v>0.16959639246295455</c:v>
                </c:pt>
                <c:pt idx="10">
                  <c:v>0.14876358333487127</c:v>
                </c:pt>
                <c:pt idx="11">
                  <c:v>0.13812066917353794</c:v>
                </c:pt>
                <c:pt idx="12">
                  <c:v>7.9726455292140883E-2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93-4B5F-99CD-C413A797D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23172447"/>
        <c:axId val="423171615"/>
      </c:barChart>
      <c:catAx>
        <c:axId val="4231724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171615"/>
        <c:crosses val="autoZero"/>
        <c:auto val="1"/>
        <c:lblAlgn val="ctr"/>
        <c:lblOffset val="100"/>
        <c:noMultiLvlLbl val="0"/>
      </c:catAx>
      <c:valAx>
        <c:axId val="4231716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172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Figure_16!$A$2</c:f>
              <c:strCache>
                <c:ptCount val="1"/>
                <c:pt idx="0">
                  <c:v>  R2D:Yes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Figure_16!$B$1:$E$1</c:f>
              <c:strCache>
                <c:ptCount val="4"/>
                <c:pt idx="0">
                  <c:v>Accommodate childcare and home-schooling</c:v>
                </c:pt>
                <c:pt idx="1">
                  <c:v>Accommodate other caring responsibilities</c:v>
                </c:pt>
                <c:pt idx="2">
                  <c:v>Deal with increase in workload</c:v>
                </c:pt>
                <c:pt idx="3">
                  <c:v>At my employer's request</c:v>
                </c:pt>
              </c:strCache>
            </c:strRef>
          </c:cat>
          <c:val>
            <c:numRef>
              <c:f>Figure_16!$B$2:$E$2</c:f>
              <c:numCache>
                <c:formatCode>0%</c:formatCode>
                <c:ptCount val="4"/>
                <c:pt idx="0">
                  <c:v>0.32234656409964652</c:v>
                </c:pt>
                <c:pt idx="1">
                  <c:v>0.36142146365186756</c:v>
                </c:pt>
                <c:pt idx="2">
                  <c:v>0.25876357765707414</c:v>
                </c:pt>
                <c:pt idx="3">
                  <c:v>0.24342816070553383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8-4987-96C3-24C2FA965E8C}"/>
            </c:ext>
          </c:extLst>
        </c:ser>
        <c:ser>
          <c:idx val="1"/>
          <c:order val="1"/>
          <c:tx>
            <c:strRef>
              <c:f>Figure_16!$A$3</c:f>
              <c:strCache>
                <c:ptCount val="1"/>
                <c:pt idx="0">
                  <c:v>  R2D:No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Figure_16!$B$1:$E$1</c:f>
              <c:strCache>
                <c:ptCount val="4"/>
                <c:pt idx="0">
                  <c:v>Accommodate childcare and home-schooling</c:v>
                </c:pt>
                <c:pt idx="1">
                  <c:v>Accommodate other caring responsibilities</c:v>
                </c:pt>
                <c:pt idx="2">
                  <c:v>Deal with increase in workload</c:v>
                </c:pt>
                <c:pt idx="3">
                  <c:v>At my employer's request</c:v>
                </c:pt>
              </c:strCache>
            </c:strRef>
          </c:cat>
          <c:val>
            <c:numRef>
              <c:f>Figure_16!$B$3:$E$3</c:f>
              <c:numCache>
                <c:formatCode>0%</c:formatCode>
                <c:ptCount val="4"/>
                <c:pt idx="0">
                  <c:v>9.2507468043249996E-2</c:v>
                </c:pt>
                <c:pt idx="1">
                  <c:v>0.11862086062045597</c:v>
                </c:pt>
                <c:pt idx="2">
                  <c:v>0.29308709807443384</c:v>
                </c:pt>
                <c:pt idx="3">
                  <c:v>0.49736501481502454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78-4987-96C3-24C2FA965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530303"/>
        <c:axId val="80525727"/>
      </c:barChart>
      <c:catAx>
        <c:axId val="80530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25727"/>
        <c:crosses val="autoZero"/>
        <c:auto val="1"/>
        <c:lblAlgn val="ctr"/>
        <c:lblOffset val="100"/>
        <c:noMultiLvlLbl val="0"/>
      </c:catAx>
      <c:valAx>
        <c:axId val="80525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30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Figure_4!$G$2</c:f>
              <c:strCache>
                <c:ptCount val="1"/>
                <c:pt idx="0">
                  <c:v>R2D: 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Figure_4!$F$3:$F$9</c:f>
              <c:strCache>
                <c:ptCount val="7"/>
                <c:pt idx="0">
                  <c:v>Regular checks on workload to ensure workload fits working day</c:v>
                </c:pt>
                <c:pt idx="1">
                  <c:v>Processes to ensure smooth collaboration between teams</c:v>
                </c:pt>
                <c:pt idx="2">
                  <c:v>Training to ensure work can be carried out effective</c:v>
                </c:pt>
                <c:pt idx="3">
                  <c:v>Restricting access to company email/messaging during specific hours</c:v>
                </c:pt>
                <c:pt idx="4">
                  <c:v>Processes to ensure smooth collaboration with external collaborators</c:v>
                </c:pt>
                <c:pt idx="5">
                  <c:v>Policies to limit number and length of meetings</c:v>
                </c:pt>
                <c:pt idx="6">
                  <c:v>Policies to limit the scale of internal email traffic</c:v>
                </c:pt>
              </c:strCache>
            </c:strRef>
          </c:cat>
          <c:val>
            <c:numRef>
              <c:f>Figure_4!$G$3:$G$9</c:f>
              <c:numCache>
                <c:formatCode>0%</c:formatCode>
                <c:ptCount val="7"/>
                <c:pt idx="0">
                  <c:v>0.3182688120596539</c:v>
                </c:pt>
                <c:pt idx="1">
                  <c:v>0.28252048935710194</c:v>
                </c:pt>
                <c:pt idx="2">
                  <c:v>0.27389341989530974</c:v>
                </c:pt>
                <c:pt idx="3">
                  <c:v>0.25418100945043015</c:v>
                </c:pt>
                <c:pt idx="4">
                  <c:v>0.24252905924416029</c:v>
                </c:pt>
                <c:pt idx="5">
                  <c:v>0.21044811295623991</c:v>
                </c:pt>
                <c:pt idx="6">
                  <c:v>0.155400288962939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D-4EDA-B3CF-B27C6374D4A2}"/>
            </c:ext>
          </c:extLst>
        </c:ser>
        <c:ser>
          <c:idx val="1"/>
          <c:order val="1"/>
          <c:tx>
            <c:strRef>
              <c:f>Figure_4!$H$2</c:f>
              <c:strCache>
                <c:ptCount val="1"/>
                <c:pt idx="0">
                  <c:v>R2D: 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Figure_4!$F$3:$F$9</c:f>
              <c:strCache>
                <c:ptCount val="7"/>
                <c:pt idx="0">
                  <c:v>Regular checks on workload to ensure workload fits working day</c:v>
                </c:pt>
                <c:pt idx="1">
                  <c:v>Processes to ensure smooth collaboration between teams</c:v>
                </c:pt>
                <c:pt idx="2">
                  <c:v>Training to ensure work can be carried out effective</c:v>
                </c:pt>
                <c:pt idx="3">
                  <c:v>Restricting access to company email/messaging during specific hours</c:v>
                </c:pt>
                <c:pt idx="4">
                  <c:v>Processes to ensure smooth collaboration with external collaborators</c:v>
                </c:pt>
                <c:pt idx="5">
                  <c:v>Policies to limit number and length of meetings</c:v>
                </c:pt>
                <c:pt idx="6">
                  <c:v>Policies to limit the scale of internal email traffic</c:v>
                </c:pt>
              </c:strCache>
            </c:strRef>
          </c:cat>
          <c:val>
            <c:numRef>
              <c:f>Figure_4!$H$3:$H$9</c:f>
              <c:numCache>
                <c:formatCode>0%</c:formatCode>
                <c:ptCount val="7"/>
                <c:pt idx="0">
                  <c:v>0.29489806526305151</c:v>
                </c:pt>
                <c:pt idx="1">
                  <c:v>0.28221189195233709</c:v>
                </c:pt>
                <c:pt idx="2">
                  <c:v>0.26111539775801135</c:v>
                </c:pt>
                <c:pt idx="3">
                  <c:v>7.9264653309665964E-2</c:v>
                </c:pt>
                <c:pt idx="4">
                  <c:v>0.16845424317358135</c:v>
                </c:pt>
                <c:pt idx="5">
                  <c:v>0.21021366925432505</c:v>
                </c:pt>
                <c:pt idx="6">
                  <c:v>8.1336965987264906E-2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FD-4EDA-B3CF-B27C6374D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1311119"/>
        <c:axId val="841312367"/>
      </c:barChart>
      <c:catAx>
        <c:axId val="84131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312367"/>
        <c:crosses val="autoZero"/>
        <c:auto val="1"/>
        <c:lblAlgn val="ctr"/>
        <c:lblOffset val="100"/>
        <c:noMultiLvlLbl val="0"/>
      </c:catAx>
      <c:valAx>
        <c:axId val="841312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311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F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82" b="20173"/>
          <a:stretch/>
        </p:blipFill>
        <p:spPr>
          <a:xfrm>
            <a:off x="0" y="2179529"/>
            <a:ext cx="12192000" cy="316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48880"/>
            <a:ext cx="10363200" cy="93610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3306725"/>
            <a:ext cx="10369152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341" y="590814"/>
            <a:ext cx="5943600" cy="803559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D56D40-1E43-444C-BA75-87B42D1C7D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1225" y="3976538"/>
            <a:ext cx="10366375" cy="5467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0096D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D60B70-6EA8-450D-B1A7-86A46C59D2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1225" y="4545013"/>
            <a:ext cx="10366375" cy="615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0096D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F_Title and Bullet Text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4001" y="1224000"/>
            <a:ext cx="11423657" cy="46085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43058"/>
                </a:solidFill>
              </a:defRPr>
            </a:lvl1pPr>
          </a:lstStyle>
          <a:p>
            <a:fld id="{C1DE63A6-1FFE-4E67-818E-E1A0390E44E0}" type="datetimeFigureOut">
              <a:rPr lang="en-IE" smtClean="0"/>
              <a:pPr/>
              <a:t>31/01/2024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43058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F_Title and Bullet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43058"/>
                </a:solidFill>
              </a:defRPr>
            </a:lvl1pPr>
          </a:lstStyle>
          <a:p>
            <a:fld id="{C1DE63A6-1FFE-4E67-818E-E1A0390E44E0}" type="datetimeFigureOut">
              <a:rPr lang="en-IE" smtClean="0"/>
              <a:pPr/>
              <a:t>31/01/2024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43058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50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F_Title &amp; Two Column Content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4001" y="1224000"/>
            <a:ext cx="11423657" cy="46085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EF_Title &amp; Two Column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660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F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F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F_Picture an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Same Side Corner Rectangle 2">
            <a:extLst>
              <a:ext uri="{FF2B5EF4-FFF2-40B4-BE49-F238E27FC236}">
                <a16:creationId xmlns:a16="http://schemas.microsoft.com/office/drawing/2014/main" id="{30D32AC1-23D8-4850-AAD4-12E8058C59C3}"/>
              </a:ext>
            </a:extLst>
          </p:cNvPr>
          <p:cNvSpPr/>
          <p:nvPr/>
        </p:nvSpPr>
        <p:spPr>
          <a:xfrm>
            <a:off x="445615" y="4304633"/>
            <a:ext cx="7432841" cy="1510631"/>
          </a:xfrm>
          <a:prstGeom prst="round2SameRect">
            <a:avLst>
              <a:gd name="adj1" fmla="val 0"/>
              <a:gd name="adj2" fmla="val 18015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8363DC7-DE0D-4A81-9E0B-C4E6183EF4D6}" type="slidenum">
              <a:rPr lang="en-IE" smtClean="0"/>
              <a:t>‹#›</a:t>
            </a:fld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B31B27-A28A-430F-8948-84294E30BB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02884" y="685800"/>
            <a:ext cx="9556749" cy="4362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8E75EB-910C-4978-8735-A8FBD93B68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5615" y="4304632"/>
            <a:ext cx="7432841" cy="1260000"/>
          </a:xfrm>
          <a:solidFill>
            <a:srgbClr val="143058"/>
          </a:solidFill>
          <a:ln>
            <a:solidFill>
              <a:srgbClr val="143058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34460CF-7478-4D43-AC04-FF9AE7B313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4148" y="4470524"/>
            <a:ext cx="6335775" cy="577726"/>
          </a:xfrm>
        </p:spPr>
        <p:txBody>
          <a:bodyPr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IE" dirty="0"/>
              <a:t>Main Text</a:t>
            </a:r>
            <a:endParaRPr lang="en-GB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9A2834BD-C6B7-4C6B-9105-5B80B3ED20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4149" y="5048251"/>
            <a:ext cx="6335773" cy="3921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IE" dirty="0"/>
              <a:t>Sub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4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360" y="274638"/>
            <a:ext cx="11425269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371" y="1340769"/>
            <a:ext cx="11329259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pic>
        <p:nvPicPr>
          <p:cNvPr id="8" name="Picture 7" descr="EF2015_Logo_landscape_Colour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3265" y="6412802"/>
            <a:ext cx="1476000" cy="252222"/>
          </a:xfrm>
          <a:prstGeom prst="rect">
            <a:avLst/>
          </a:prstGeom>
        </p:spPr>
      </p:pic>
      <p:cxnSp>
        <p:nvCxnSpPr>
          <p:cNvPr id="9" name="Straight Connector 8"/>
          <p:cNvCxnSpPr>
            <a:cxnSpLocks/>
          </p:cNvCxnSpPr>
          <p:nvPr/>
        </p:nvCxnSpPr>
        <p:spPr>
          <a:xfrm>
            <a:off x="335360" y="6192000"/>
            <a:ext cx="11425269" cy="0"/>
          </a:xfrm>
          <a:prstGeom prst="line">
            <a:avLst/>
          </a:prstGeom>
          <a:ln w="762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</a:defRPr>
            </a:lvl1pPr>
          </a:lstStyle>
          <a:p>
            <a:fld id="{455459BC-FB4E-4FEB-A8AF-9E2C740BEC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64" r:id="rId4"/>
    <p:sldLayoutId id="2147483674" r:id="rId5"/>
    <p:sldLayoutId id="2147483666" r:id="rId6"/>
    <p:sldLayoutId id="2147483667" r:id="rId7"/>
    <p:sldLayoutId id="2147483676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0120-C09D-4BB8-5A84-7189CD910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Right to Disconnect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BCDE4A-CA3A-C814-747B-96B1B0AA34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Implementation and Practices at Company Level (BE,FR,IT,ESP)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828A0-BD85-303C-9AD3-E26D316978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S&amp;D Group, European Parliament, January 31</a:t>
            </a:r>
            <a:r>
              <a:rPr lang="en-IE" baseline="30000" dirty="0"/>
              <a:t>st</a:t>
            </a:r>
            <a:r>
              <a:rPr lang="en-IE" dirty="0"/>
              <a:t>, 2024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C5266-08F6-9B8D-2181-7DC59FC936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IE" dirty="0"/>
              <a:t>Ivailo Kalfin, Executive Director</a:t>
            </a:r>
          </a:p>
        </p:txBody>
      </p:sp>
    </p:spTree>
    <p:extLst>
      <p:ext uri="{BB962C8B-B14F-4D97-AF65-F5344CB8AC3E}">
        <p14:creationId xmlns:p14="http://schemas.microsoft.com/office/powerpoint/2010/main" val="412495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9B386-3F53-E739-FFBA-D6D6D29D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Workers are very often contacted outside working hours by either managers, colleagues or clients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4C1A781-FF5F-CB3F-6AE6-E746A26239A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6079325"/>
              </p:ext>
            </p:extLst>
          </p:nvPr>
        </p:nvGraphicFramePr>
        <p:xfrm>
          <a:off x="431800" y="1450495"/>
          <a:ext cx="1132840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35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D6D24-0F55-FB3C-1332-D9812FE7F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Working extra time is more predictable if R2D policy is applied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C913410-70D2-4E6A-A88C-1BF969D62F6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62214038"/>
              </p:ext>
            </p:extLst>
          </p:nvPr>
        </p:nvGraphicFramePr>
        <p:xfrm>
          <a:off x="432229" y="1391772"/>
          <a:ext cx="1132840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207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0B49-191B-53A1-3A09-D9826CB13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R2D policies improve workers’ experience with telework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623F4C-7D34-495E-9550-8625933AC0A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68999633"/>
              </p:ext>
            </p:extLst>
          </p:nvPr>
        </p:nvGraphicFramePr>
        <p:xfrm>
          <a:off x="335360" y="1400161"/>
          <a:ext cx="1132840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926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B5F89-2433-D9E6-4C33-881EA797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R2D </a:t>
            </a:r>
            <a:r>
              <a:rPr lang="en-IE"/>
              <a:t>policies are </a:t>
            </a:r>
            <a:r>
              <a:rPr lang="en-IE" dirty="0"/>
              <a:t>beneficial for health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18C98E-D3F3-4498-83ED-B2F1EB78BFD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0919588"/>
              </p:ext>
            </p:extLst>
          </p:nvPr>
        </p:nvGraphicFramePr>
        <p:xfrm>
          <a:off x="335360" y="1366604"/>
          <a:ext cx="1132840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830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F8FD4-AAA3-F504-CE13-2C39EE3C9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R2D helps for flexible working time and meeting workers’ needs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F3CCC7-D64A-4B69-8760-938F5FE4463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69115244"/>
              </p:ext>
            </p:extLst>
          </p:nvPr>
        </p:nvGraphicFramePr>
        <p:xfrm>
          <a:off x="431800" y="1408550"/>
          <a:ext cx="1132840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154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17C2CB61-1382-07BE-F597-63715C2F1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Decreasing overtime work – more options if R2D exists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9657E1-FB72-4987-B8A5-AF2306265EF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01583859"/>
              </p:ext>
            </p:extLst>
          </p:nvPr>
        </p:nvGraphicFramePr>
        <p:xfrm>
          <a:off x="431800" y="1416938"/>
          <a:ext cx="1132840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65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0120-C09D-4BB8-5A84-7189CD910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BCDE4A-CA3A-C814-747B-96B1B0AA34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Right to Disconnect</a:t>
            </a:r>
          </a:p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828A0-BD85-303C-9AD3-E26D316978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Implementation and Practices at Company Level (BE,FR,IT,ESP)</a:t>
            </a:r>
          </a:p>
          <a:p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C5266-08F6-9B8D-2181-7DC59FC936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https://www.eurofound.europa.eu/en/publications/2023/right-disconnect-implementation-and-impact-company-level</a:t>
            </a:r>
          </a:p>
        </p:txBody>
      </p:sp>
    </p:spTree>
    <p:extLst>
      <p:ext uri="{BB962C8B-B14F-4D97-AF65-F5344CB8AC3E}">
        <p14:creationId xmlns:p14="http://schemas.microsoft.com/office/powerpoint/2010/main" val="12033020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efault">
      <a:dk1>
        <a:srgbClr val="FFFFFF"/>
      </a:dk1>
      <a:lt1>
        <a:srgbClr val="FFFFFF"/>
      </a:lt1>
      <a:dk2>
        <a:srgbClr val="143058"/>
      </a:dk2>
      <a:lt2>
        <a:srgbClr val="0096D1"/>
      </a:lt2>
      <a:accent1>
        <a:srgbClr val="034EA2"/>
      </a:accent1>
      <a:accent2>
        <a:srgbClr val="FFF200"/>
      </a:accent2>
      <a:accent3>
        <a:srgbClr val="C7C8CA"/>
      </a:accent3>
      <a:accent4>
        <a:srgbClr val="0096D1"/>
      </a:accent4>
      <a:accent5>
        <a:srgbClr val="F15623"/>
      </a:accent5>
      <a:accent6>
        <a:srgbClr val="B0DAEE"/>
      </a:accent6>
      <a:hlink>
        <a:srgbClr val="143058"/>
      </a:hlink>
      <a:folHlink>
        <a:srgbClr val="87416E"/>
      </a:folHlink>
    </a:clrScheme>
    <a:fontScheme name="Eurofound_Master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3A5D8ABB-1D7F-4E72-9809-AE0B156FA95D}" vid="{30776A0B-F68D-4340-B6C0-2CBEF3CFD7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103</TotalTime>
  <Words>105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Theme</vt:lpstr>
      <vt:lpstr>Right to Disconnect</vt:lpstr>
      <vt:lpstr>Workers are very often contacted outside working hours by either managers, colleagues or clients</vt:lpstr>
      <vt:lpstr>Working extra time is more predictable if R2D policy is applied</vt:lpstr>
      <vt:lpstr>R2D policies improve workers’ experience with telework</vt:lpstr>
      <vt:lpstr>R2D policies are beneficial for health</vt:lpstr>
      <vt:lpstr>R2D helps for flexible working time and meeting workers’ needs</vt:lpstr>
      <vt:lpstr>Decreasing overtime work – more options if R2D exists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 to Disconnect</dc:title>
  <dc:creator>Ivailo Kalfin</dc:creator>
  <cp:lastModifiedBy>NOTLEY Diana</cp:lastModifiedBy>
  <cp:revision>3</cp:revision>
  <dcterms:created xsi:type="dcterms:W3CDTF">2024-01-29T17:45:20Z</dcterms:created>
  <dcterms:modified xsi:type="dcterms:W3CDTF">2024-01-31T15:03:17Z</dcterms:modified>
</cp:coreProperties>
</file>